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0_B2759938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1D_43B8C484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88" r:id="rId6"/>
    <p:sldId id="260" r:id="rId7"/>
    <p:sldId id="261" r:id="rId8"/>
    <p:sldId id="262" r:id="rId9"/>
    <p:sldId id="264" r:id="rId10"/>
    <p:sldId id="266" r:id="rId11"/>
    <p:sldId id="265" r:id="rId12"/>
    <p:sldId id="285" r:id="rId13"/>
    <p:sldId id="284" r:id="rId14"/>
    <p:sldId id="287" r:id="rId15"/>
    <p:sldId id="268" r:id="rId16"/>
    <p:sldId id="277" r:id="rId17"/>
    <p:sldId id="271" r:id="rId18"/>
    <p:sldId id="286" r:id="rId19"/>
    <p:sldId id="283" r:id="rId20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1E06C4-1EB2-768E-CF01-F47034DDE4D7}" name="Laura Dueck" initials="LD" userId="S::Laura.Dueck@mlhu.on.ca::b936ba4f-b7fd-4307-b9fa-4731da5496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31" autoAdjust="0"/>
    <p:restoredTop sz="78074" autoAdjust="0"/>
  </p:normalViewPr>
  <p:slideViewPr>
    <p:cSldViewPr>
      <p:cViewPr varScale="1">
        <p:scale>
          <a:sx n="61" d="100"/>
          <a:sy n="61" d="100"/>
        </p:scale>
        <p:origin x="4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comments/modernComment_11D_43B8C4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0FD513-3CB2-4682-836F-895F4AC1C9BC}" authorId="{EB1E06C4-1EB2-768E-CF01-F47034DDE4D7}" created="2025-11-13T19:44:07.3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36182404" sldId="285"/>
      <ac:spMk id="8" creationId="{18025BC7-B811-00D9-06B7-E8859BA86733}"/>
      <ac:txMk cp="0" len="7">
        <ac:context len="8" hash="2906845689"/>
      </ac:txMk>
    </ac:txMkLst>
    <p188:pos x="9447722" y="394748"/>
    <p188:txBody>
      <a:bodyPr/>
      <a:lstStyle/>
      <a:p>
        <a:r>
          <a:rPr lang="en-US"/>
          <a:t>I think that the ‘example’ should be different then the knowledge check 2 question. Can you change the numbers for one of them? </a:t>
        </a:r>
      </a:p>
    </p188:txBody>
  </p188:cm>
</p188:cmLst>
</file>

<file path=ppt/comments/modernComment_120_B27599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0B99D6-641D-491D-93A2-BC59F2E095A2}" authorId="{EB1E06C4-1EB2-768E-CF01-F47034DDE4D7}" status="resolved" created="2025-11-13T19:39:08.37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94051384" sldId="288"/>
      <ac:spMk id="6" creationId="{63E1171A-3903-2FD1-42EB-38A847449561}"/>
    </ac:deMkLst>
    <p188:txBody>
      <a:bodyPr/>
      <a:lstStyle/>
      <a:p>
        <a:r>
          <a:rPr lang="en-US"/>
          <a:t>Perhaps you could highlight the correct option to make it stand out more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FD976-62E2-DF26-8C0D-E30BDE200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CDF470-5E3D-0C90-73A5-E57355F6DE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18805-771C-6B88-4593-FA267FBC4D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4D27BD-010D-DE81-A594-123EBFA93C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5D86AF7-30E1-5A2B-B922-5720B952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Change example number and put calculation for bus as well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45E6C-79F7-2E5E-C62B-67E07E8F83B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D1C69-E8C5-1ADE-2949-42E250E2B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918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3BCC0-93DF-7DB1-7776-521A66047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ADEE7F-3B20-5224-5CE4-65E9A79B4A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7E6A6-45D6-3492-FA08-B46B64A297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D6ADA82-4C1A-61BA-0C0D-164101A346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4FBAA3-404E-DC8C-665D-EC9378603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DC4E5-3A0D-7BC8-44A9-AE85778F0E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808-80D7-3A56-3711-643B75F43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77973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30595-1D75-59BF-E63C-48325000D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67A7F2-07A2-875E-01C1-40A3F42D91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64799-AC05-D722-7356-EDF1C4DF2E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171D7D-93F8-65DA-2E61-406E8CC458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750367-06EE-9429-10EB-739685F5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5DF92-52FF-AF99-3A7C-A7B3FD163E4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E83C5-FDF6-88BF-FDAA-C25216094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3012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3B955-3F3F-77D2-300B-0E14F837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32953F-05D5-C1AB-C321-34839F9BC9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1C5E9-9023-B6A6-6931-C69D5E66D5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797D56-39A0-A736-F78E-B6707696AF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4FA82B-40CB-C7EA-0A92-1D35374EF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F10A4-C9C7-E732-585B-9C861FD510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66061-59E4-5EC9-825D-B67C000FD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4024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316F2-F930-4954-4CF0-283CC558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1C1447-9966-2EBF-8B5E-3F6AFDD063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FD2700-302C-3C8A-68AB-E1A7A1962E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82C6F6-1EF5-1B0F-7409-B655F75D63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56003A-4A89-94FE-4CB8-9DD09B265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C1289-14B9-DC51-8AB2-75470442D0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D7D8E-DD75-63B4-5A28-3EF46CFF8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31090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D_43B8C484.xm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eanairpartnership.org/wp-content/uploads/2016/07/Idle-Free-Campaign-Kit-March-16-2.pdf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bit.ly/3A1uf1Q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hyperlink" Target="http://activesaferoutes.ca" TargetMode="External"/><Relationship Id="rId4" Type="http://schemas.openxmlformats.org/officeDocument/2006/relationships/image" Target="../media/image6.svg"/><Relationship Id="rId9" Type="http://schemas.openxmlformats.org/officeDocument/2006/relationships/hyperlink" Target="mailto:info@activesaferoutes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18/10/relationships/comments" Target="../comments/modernComment_120_B2759938.xm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2CACC0DD-D14B-8406-527D-C4B04EA5F41E}"/>
              </a:ext>
            </a:extLst>
          </p:cNvPr>
          <p:cNvSpPr/>
          <p:nvPr/>
        </p:nvSpPr>
        <p:spPr>
          <a:xfrm>
            <a:off x="174000" y="7254078"/>
            <a:ext cx="20247600" cy="3305872"/>
          </a:xfrm>
          <a:custGeom>
            <a:avLst/>
            <a:gdLst/>
            <a:ahLst/>
            <a:cxnLst/>
            <a:rect l="l" t="t" r="r" b="b"/>
            <a:pathLst>
              <a:path w="21980493" h="3305872">
                <a:moveTo>
                  <a:pt x="0" y="0"/>
                </a:moveTo>
                <a:lnTo>
                  <a:pt x="21980493" y="0"/>
                </a:lnTo>
                <a:lnTo>
                  <a:pt x="21980493" y="3305872"/>
                </a:lnTo>
                <a:lnTo>
                  <a:pt x="0" y="3305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488311" y="1729930"/>
            <a:ext cx="608832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Let’s Go Idle-Free!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90281" y="4714300"/>
            <a:ext cx="8686350" cy="66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19"/>
              </a:lnSpc>
            </a:pPr>
            <a:r>
              <a:rPr lang="en-CA" sz="4000" dirty="0"/>
              <a:t>Reducing Idling Around Our School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omic Smoke PNGs for Free Download">
            <a:extLst>
              <a:ext uri="{FF2B5EF4-FFF2-40B4-BE49-F238E27FC236}">
                <a16:creationId xmlns:a16="http://schemas.microsoft.com/office/drawing/2014/main" id="{EB80CA2A-445A-CC09-4884-1D29500A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84" y="1148869"/>
            <a:ext cx="6360460" cy="67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726657" y="259334"/>
            <a:ext cx="4302543" cy="1302766"/>
          </a:xfrm>
          <a:custGeom>
            <a:avLst/>
            <a:gdLst/>
            <a:ahLst/>
            <a:cxnLst/>
            <a:rect l="l" t="t" r="r" b="b"/>
            <a:pathLst>
              <a:path w="5584226" h="1779070">
                <a:moveTo>
                  <a:pt x="0" y="0"/>
                </a:moveTo>
                <a:lnTo>
                  <a:pt x="5584226" y="0"/>
                </a:lnTo>
                <a:lnTo>
                  <a:pt x="5584226" y="1779070"/>
                </a:lnTo>
                <a:lnTo>
                  <a:pt x="0" y="1779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34" name="Picture 10" descr="Download HD Toy Free Clip Art Cute - Toy Car Clip Art Transparent PNG Image  - NicePNG.com">
            <a:extLst>
              <a:ext uri="{FF2B5EF4-FFF2-40B4-BE49-F238E27FC236}">
                <a16:creationId xmlns:a16="http://schemas.microsoft.com/office/drawing/2014/main" id="{565DE75F-A782-1F58-BA2C-3B321315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1" y="5524462"/>
            <a:ext cx="7707860" cy="40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752416" y="723900"/>
            <a:ext cx="6965646" cy="2122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Step 1: Observe and Record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3162300"/>
            <a:ext cx="8359487" cy="5601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a 10-minute observation period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Count:</a:t>
            </a:r>
          </a:p>
          <a:p>
            <a:pPr marL="888998" lvl="2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Wingdings" pitchFamily="2" charset="2"/>
              </a:rPr>
              <a:t> </a:t>
            </a: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Number of cars and buses idling</a:t>
            </a:r>
          </a:p>
          <a:p>
            <a:pPr marL="888998" lvl="2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Wingdings" pitchFamily="2" charset="2"/>
              </a:rPr>
              <a:t> </a:t>
            </a: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long each one idles</a:t>
            </a:r>
          </a:p>
          <a:p>
            <a:pPr marL="888998" lvl="2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888998" lvl="2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Tip: Work in pairs – one records, one observes</a:t>
            </a:r>
          </a:p>
        </p:txBody>
      </p:sp>
      <p:pic>
        <p:nvPicPr>
          <p:cNvPr id="7" name="Picture 6" descr="A yellow school bus parked on the side of the road&#10;&#10;AI-generated content may be incorrect.">
            <a:extLst>
              <a:ext uri="{FF2B5EF4-FFF2-40B4-BE49-F238E27FC236}">
                <a16:creationId xmlns:a16="http://schemas.microsoft.com/office/drawing/2014/main" id="{BEB163CF-A891-5839-FFFB-EFA4D2742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27739" r="25709" b="15644"/>
          <a:stretch>
            <a:fillRect/>
          </a:stretch>
        </p:blipFill>
        <p:spPr>
          <a:xfrm>
            <a:off x="178011" y="-187050"/>
            <a:ext cx="8357573" cy="1071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573E27-9BFB-AC9F-3834-A3A46F38FB10}"/>
              </a:ext>
            </a:extLst>
          </p:cNvPr>
          <p:cNvSpPr txBox="1"/>
          <p:nvPr/>
        </p:nvSpPr>
        <p:spPr>
          <a:xfrm>
            <a:off x="616819" y="9489922"/>
            <a:ext cx="3733800" cy="2075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CA" sz="2000" i="1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Image from Canva</a:t>
            </a:r>
            <a:endParaRPr lang="en-CA" sz="2000" i="1" dirty="0">
              <a:solidFill>
                <a:schemeClr val="bg1"/>
              </a:solidFill>
            </a:endParaRPr>
          </a:p>
          <a:p>
            <a:pPr marL="431799" lvl="1" algn="l">
              <a:lnSpc>
                <a:spcPts val="5519"/>
              </a:lnSpc>
            </a:pPr>
            <a:endParaRPr lang="en-CA" sz="4000" i="1" dirty="0"/>
          </a:p>
          <a:p>
            <a:pPr marL="1364342" lvl="1" indent="-682171"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25573" y="636030"/>
            <a:ext cx="152251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Step 2: Conversion Factors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770E2329-A8B9-B56C-434D-0E064BB23324}"/>
              </a:ext>
            </a:extLst>
          </p:cNvPr>
          <p:cNvSpPr txBox="1"/>
          <p:nvPr/>
        </p:nvSpPr>
        <p:spPr>
          <a:xfrm>
            <a:off x="1043599" y="2607456"/>
            <a:ext cx="15789098" cy="1369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8" lvl="1"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the following conversion factors to calculate the amount of fuel wasted and CO2 emitted by each vehicle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56D44C-2EFF-1D91-170A-67748DC16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91310"/>
              </p:ext>
            </p:extLst>
          </p:nvPr>
        </p:nvGraphicFramePr>
        <p:xfrm>
          <a:off x="1526961" y="4861007"/>
          <a:ext cx="15225151" cy="24383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07030">
                  <a:extLst>
                    <a:ext uri="{9D8B030D-6E8A-4147-A177-3AD203B41FA5}">
                      <a16:colId xmlns:a16="http://schemas.microsoft.com/office/drawing/2014/main" val="3901599846"/>
                    </a:ext>
                  </a:extLst>
                </a:gridCol>
                <a:gridCol w="3522074">
                  <a:extLst>
                    <a:ext uri="{9D8B030D-6E8A-4147-A177-3AD203B41FA5}">
                      <a16:colId xmlns:a16="http://schemas.microsoft.com/office/drawing/2014/main" val="48430879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5897482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146702539"/>
                    </a:ext>
                  </a:extLst>
                </a:gridCol>
                <a:gridCol w="2309447">
                  <a:extLst>
                    <a:ext uri="{9D8B030D-6E8A-4147-A177-3AD203B41FA5}">
                      <a16:colId xmlns:a16="http://schemas.microsoft.com/office/drawing/2014/main" val="2005732191"/>
                    </a:ext>
                  </a:extLst>
                </a:gridCol>
              </a:tblGrid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Vehicle Type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Fuel Wasted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Fuel Wasted /min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Emitted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/min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9889505"/>
                  </a:ext>
                </a:extLst>
              </a:tr>
              <a:tr h="900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Car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 L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0.01L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0.24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0.02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287872"/>
                  </a:ext>
                </a:extLst>
              </a:tr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Bus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0.67 L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0.067L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1.9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239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9560B-AB4C-2319-CA41-5B9D183B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17AAEE-D0AB-D733-0274-7CA4D3E0ECD8}"/>
              </a:ext>
            </a:extLst>
          </p:cNvPr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8703D8-F454-29D9-3ECA-5F3CE9577FF1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8025BC7-B811-00D9-06B7-E8859BA86733}"/>
              </a:ext>
            </a:extLst>
          </p:cNvPr>
          <p:cNvSpPr txBox="1"/>
          <p:nvPr/>
        </p:nvSpPr>
        <p:spPr>
          <a:xfrm>
            <a:off x="1325573" y="636030"/>
            <a:ext cx="152251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Example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917655B-3519-1DA4-F7C1-0EDF1F9007A2}"/>
              </a:ext>
            </a:extLst>
          </p:cNvPr>
          <p:cNvSpPr txBox="1"/>
          <p:nvPr/>
        </p:nvSpPr>
        <p:spPr>
          <a:xfrm>
            <a:off x="1753319" y="5639428"/>
            <a:ext cx="1523718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GB" sz="4000" dirty="0"/>
              <a:t>A car idles for 3 minutes </a:t>
            </a:r>
            <a:r>
              <a:rPr lang="en-GB" sz="4000" dirty="0">
                <a:sym typeface="Wingdings" pitchFamily="2" charset="2"/>
              </a:rPr>
              <a:t></a:t>
            </a:r>
            <a:r>
              <a:rPr lang="en-GB" sz="4000" dirty="0"/>
              <a:t> 0.01 x 3 = 0.03 L of fuel wasted, 0.02 x 3 = 0.06 kg </a:t>
            </a:r>
            <a:r>
              <a:rPr lang="en-CA" sz="4000" dirty="0"/>
              <a:t>CO₂</a:t>
            </a:r>
            <a:r>
              <a:rPr lang="en-GB" sz="4000" dirty="0"/>
              <a:t> emitted</a:t>
            </a:r>
          </a:p>
          <a:p>
            <a:pPr lvl="0"/>
            <a:endParaRPr lang="en-CA" sz="4000" dirty="0"/>
          </a:p>
          <a:p>
            <a:pPr lvl="0"/>
            <a:r>
              <a:rPr lang="en-GB" sz="4000" dirty="0"/>
              <a:t>A bus idles for 7 minutes </a:t>
            </a:r>
            <a:r>
              <a:rPr lang="en-GB" sz="4000" dirty="0">
                <a:sym typeface="Wingdings" pitchFamily="2" charset="2"/>
              </a:rPr>
              <a:t></a:t>
            </a:r>
            <a:r>
              <a:rPr lang="en-GB" sz="4000" dirty="0"/>
              <a:t> 0.47 L fuel wasted, 1.33 kg </a:t>
            </a:r>
            <a:r>
              <a:rPr lang="en-CA" sz="4000" dirty="0"/>
              <a:t>CO₂</a:t>
            </a:r>
            <a:r>
              <a:rPr lang="en-GB" sz="4000" dirty="0"/>
              <a:t> emitted </a:t>
            </a:r>
            <a:endParaRPr lang="en-CA" sz="4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782969-E595-827C-5E6C-E03E86472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60322"/>
              </p:ext>
            </p:extLst>
          </p:nvPr>
        </p:nvGraphicFramePr>
        <p:xfrm>
          <a:off x="1524497" y="2488311"/>
          <a:ext cx="15225151" cy="24383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07030">
                  <a:extLst>
                    <a:ext uri="{9D8B030D-6E8A-4147-A177-3AD203B41FA5}">
                      <a16:colId xmlns:a16="http://schemas.microsoft.com/office/drawing/2014/main" val="3901599846"/>
                    </a:ext>
                  </a:extLst>
                </a:gridCol>
                <a:gridCol w="3522074">
                  <a:extLst>
                    <a:ext uri="{9D8B030D-6E8A-4147-A177-3AD203B41FA5}">
                      <a16:colId xmlns:a16="http://schemas.microsoft.com/office/drawing/2014/main" val="48430879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5897482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146702539"/>
                    </a:ext>
                  </a:extLst>
                </a:gridCol>
                <a:gridCol w="2309447">
                  <a:extLst>
                    <a:ext uri="{9D8B030D-6E8A-4147-A177-3AD203B41FA5}">
                      <a16:colId xmlns:a16="http://schemas.microsoft.com/office/drawing/2014/main" val="2005732191"/>
                    </a:ext>
                  </a:extLst>
                </a:gridCol>
              </a:tblGrid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Vehicle Type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Fuel Wasted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Fuel Wasted /min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Emitted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/min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9889505"/>
                  </a:ext>
                </a:extLst>
              </a:tr>
              <a:tr h="900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Car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 L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0.01L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0.24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0.02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287872"/>
                  </a:ext>
                </a:extLst>
              </a:tr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Bus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0.67 L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0.067L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1.9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23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61824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64E5-09B4-6196-9504-22A7A027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1DCACD-6675-6533-4860-A6EF6DD06CF0}"/>
              </a:ext>
            </a:extLst>
          </p:cNvPr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A2FB691-776E-ED33-152F-88DA945968F7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D27A23-AA5E-5E5B-067D-D420405B4F48}"/>
              </a:ext>
            </a:extLst>
          </p:cNvPr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B8DE4AD-A4CA-7A10-E23C-A78E985FC110}"/>
              </a:ext>
            </a:extLst>
          </p:cNvPr>
          <p:cNvSpPr txBox="1"/>
          <p:nvPr/>
        </p:nvSpPr>
        <p:spPr>
          <a:xfrm>
            <a:off x="1028700" y="790125"/>
            <a:ext cx="16582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#2: Calculations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84BCF01-CC08-1BC2-22C0-6FF0A11578C5}"/>
              </a:ext>
            </a:extLst>
          </p:cNvPr>
          <p:cNvSpPr txBox="1"/>
          <p:nvPr/>
        </p:nvSpPr>
        <p:spPr>
          <a:xfrm>
            <a:off x="1531425" y="6925461"/>
            <a:ext cx="1467931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/>
              <a:t>A) 1.07 kg</a:t>
            </a:r>
            <a:br>
              <a:rPr lang="en-CA" sz="4000" dirty="0"/>
            </a:br>
            <a:r>
              <a:rPr lang="en-CA" sz="4000" dirty="0"/>
              <a:t>B) 0.24 kg</a:t>
            </a:r>
            <a:br>
              <a:rPr lang="en-CA" sz="4000" dirty="0"/>
            </a:br>
            <a:r>
              <a:rPr lang="en-CA" sz="4000" dirty="0"/>
              <a:t>C) 2.14 kg</a:t>
            </a:r>
            <a:br>
              <a:rPr lang="en-CA" sz="4000" dirty="0"/>
            </a:br>
            <a:r>
              <a:rPr lang="en-CA" sz="4000" dirty="0"/>
              <a:t>D) 0.107 kg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C615437-D3BB-38CD-C26F-AE204B63D8CE}"/>
              </a:ext>
            </a:extLst>
          </p:cNvPr>
          <p:cNvSpPr txBox="1"/>
          <p:nvPr/>
        </p:nvSpPr>
        <p:spPr>
          <a:xfrm>
            <a:off x="1531425" y="5378660"/>
            <a:ext cx="142965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If two vehicles, a car and a bus, both idle for 5 minutes, how much </a:t>
            </a:r>
            <a:r>
              <a:rPr lang="en-CA" sz="4000" b="1" dirty="0"/>
              <a:t>CO₂</a:t>
            </a: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is emitted?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1DE709-DBE8-7C44-6269-D0B384A7D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319290"/>
              </p:ext>
            </p:extLst>
          </p:nvPr>
        </p:nvGraphicFramePr>
        <p:xfrm>
          <a:off x="1258506" y="2403802"/>
          <a:ext cx="15225151" cy="243839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07030">
                  <a:extLst>
                    <a:ext uri="{9D8B030D-6E8A-4147-A177-3AD203B41FA5}">
                      <a16:colId xmlns:a16="http://schemas.microsoft.com/office/drawing/2014/main" val="3901599846"/>
                    </a:ext>
                  </a:extLst>
                </a:gridCol>
                <a:gridCol w="3522074">
                  <a:extLst>
                    <a:ext uri="{9D8B030D-6E8A-4147-A177-3AD203B41FA5}">
                      <a16:colId xmlns:a16="http://schemas.microsoft.com/office/drawing/2014/main" val="48430879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5897482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146702539"/>
                    </a:ext>
                  </a:extLst>
                </a:gridCol>
                <a:gridCol w="2309447">
                  <a:extLst>
                    <a:ext uri="{9D8B030D-6E8A-4147-A177-3AD203B41FA5}">
                      <a16:colId xmlns:a16="http://schemas.microsoft.com/office/drawing/2014/main" val="2005732191"/>
                    </a:ext>
                  </a:extLst>
                </a:gridCol>
              </a:tblGrid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Vehicle Type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Fuel Wasted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Fuel Wasted /min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Emitted /10 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CO2 /min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9889505"/>
                  </a:ext>
                </a:extLst>
              </a:tr>
              <a:tr h="900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Car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 L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0.01L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0.24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0.02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287872"/>
                  </a:ext>
                </a:extLst>
              </a:tr>
              <a:tr h="768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Bus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>
                          <a:effectLst/>
                        </a:rPr>
                        <a:t>0.67 L</a:t>
                      </a:r>
                      <a:endParaRPr lang="en-CA" sz="3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CA" sz="3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0.067L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1.9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3000" dirty="0">
                          <a:effectLst/>
                        </a:rPr>
                        <a:t>0.19 kg</a:t>
                      </a:r>
                      <a:endParaRPr lang="en-CA" sz="3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23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399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2C2E4-8F88-B2DA-C25B-9E1CD9201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9E2626-72C3-B864-FF8E-A29EFD5C7F91}"/>
              </a:ext>
            </a:extLst>
          </p:cNvPr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877B6B-7600-95CD-B26B-8837892AD546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7C7DD1D-2815-D966-1464-A6982EE37FC8}"/>
              </a:ext>
            </a:extLst>
          </p:cNvPr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C94FE18-8B45-6BC8-2475-39814247F20E}"/>
              </a:ext>
            </a:extLst>
          </p:cNvPr>
          <p:cNvSpPr txBox="1"/>
          <p:nvPr/>
        </p:nvSpPr>
        <p:spPr>
          <a:xfrm>
            <a:off x="1028700" y="790125"/>
            <a:ext cx="16582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#2: Calculations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9A2F524-E474-981F-FAA0-DF9ACDAA9D32}"/>
              </a:ext>
            </a:extLst>
          </p:cNvPr>
          <p:cNvSpPr txBox="1"/>
          <p:nvPr/>
        </p:nvSpPr>
        <p:spPr>
          <a:xfrm>
            <a:off x="1531425" y="2353156"/>
            <a:ext cx="142965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If two vehicles, a car and a bus, both idle for 5 minutes, how much </a:t>
            </a:r>
            <a:r>
              <a:rPr lang="en-CA" sz="4000" b="1" dirty="0"/>
              <a:t>CO₂</a:t>
            </a: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is emitted?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2E8088E-33EB-FDDA-966A-4F4C8B6940CC}"/>
              </a:ext>
            </a:extLst>
          </p:cNvPr>
          <p:cNvSpPr txBox="1"/>
          <p:nvPr/>
        </p:nvSpPr>
        <p:spPr>
          <a:xfrm>
            <a:off x="1503716" y="4258992"/>
            <a:ext cx="1467931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>
                <a:highlight>
                  <a:srgbClr val="FFFF00"/>
                </a:highlight>
              </a:rPr>
              <a:t>A) 1.07 kg </a:t>
            </a:r>
            <a:r>
              <a:rPr lang="en-CA" sz="4000" b="1" dirty="0">
                <a:highlight>
                  <a:srgbClr val="FFFF00"/>
                </a:highlight>
              </a:rPr>
              <a:t>✅</a:t>
            </a:r>
            <a:br>
              <a:rPr lang="en-CA" sz="4000" dirty="0"/>
            </a:br>
            <a:r>
              <a:rPr lang="en-CA" sz="4000" dirty="0"/>
              <a:t>B) 0.24 kg</a:t>
            </a:r>
            <a:br>
              <a:rPr lang="en-CA" sz="4000" dirty="0"/>
            </a:br>
            <a:r>
              <a:rPr lang="en-CA" sz="4000" dirty="0"/>
              <a:t>C) 2.14 kg</a:t>
            </a:r>
            <a:br>
              <a:rPr lang="en-CA" sz="4000" dirty="0"/>
            </a:br>
            <a:r>
              <a:rPr lang="en-CA" sz="4000" dirty="0"/>
              <a:t>D) 0.107 kg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42F75C0-745E-DE88-9F90-9DB796BD3AD6}"/>
              </a:ext>
            </a:extLst>
          </p:cNvPr>
          <p:cNvSpPr txBox="1"/>
          <p:nvPr/>
        </p:nvSpPr>
        <p:spPr>
          <a:xfrm>
            <a:off x="6295090" y="4167657"/>
            <a:ext cx="975150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CA" sz="4000" dirty="0">
                <a:solidFill>
                  <a:schemeClr val="accent1"/>
                </a:solidFill>
              </a:rPr>
              <a:t>Car: 0.24 kg/2 = 0.12 kg</a:t>
            </a:r>
          </a:p>
          <a:p>
            <a:pPr lvl="0"/>
            <a:r>
              <a:rPr lang="en-CA" sz="4000" dirty="0">
                <a:solidFill>
                  <a:schemeClr val="accent1"/>
                </a:solidFill>
              </a:rPr>
              <a:t>Bus: 1.9 kg/2 = 0.95 kg</a:t>
            </a:r>
          </a:p>
          <a:p>
            <a:pPr lvl="0"/>
            <a:endParaRPr lang="en-CA" sz="4000" dirty="0">
              <a:solidFill>
                <a:schemeClr val="accent1"/>
              </a:solidFill>
            </a:endParaRPr>
          </a:p>
          <a:p>
            <a:pPr lvl="0"/>
            <a:r>
              <a:rPr lang="en-CA" sz="4000" dirty="0">
                <a:solidFill>
                  <a:schemeClr val="accent1"/>
                </a:solidFill>
              </a:rPr>
              <a:t>Total = 0.12 kg + 0.95 kg = 1.07 kg CO₂ emitted </a:t>
            </a:r>
          </a:p>
          <a:p>
            <a:pPr lvl="0"/>
            <a:r>
              <a:rPr lang="en-CA" sz="4000" dirty="0">
                <a:solidFill>
                  <a:schemeClr val="accent1"/>
                </a:solidFill>
              </a:rPr>
              <a:t> 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1B471D-2C53-10F8-5AE9-F8A2AF72F9AD}"/>
              </a:ext>
            </a:extLst>
          </p:cNvPr>
          <p:cNvSpPr txBox="1"/>
          <p:nvPr/>
        </p:nvSpPr>
        <p:spPr>
          <a:xfrm>
            <a:off x="1476007" y="7364762"/>
            <a:ext cx="97515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CA" sz="4000" dirty="0"/>
              <a:t>1.07 kg would weigh about as much as a </a:t>
            </a:r>
            <a:r>
              <a:rPr lang="en-CA" sz="4000" b="1" dirty="0"/>
              <a:t>pineapple</a:t>
            </a:r>
            <a:r>
              <a:rPr lang="en-CA" sz="4000" dirty="0"/>
              <a:t> – but it would fill a HUGE amount of space because it’s a gas!</a:t>
            </a:r>
            <a:endParaRPr lang="en-GB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531425" y="648629"/>
            <a:ext cx="152251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Step 3: Summarize Your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D6F5E-E798-3B5C-60FA-C4CD5053F6D8}"/>
              </a:ext>
            </a:extLst>
          </p:cNvPr>
          <p:cNvSpPr txBox="1"/>
          <p:nvPr/>
        </p:nvSpPr>
        <p:spPr>
          <a:xfrm>
            <a:off x="1543457" y="2857500"/>
            <a:ext cx="1525064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sz="4000" b="1" dirty="0"/>
              <a:t>Make note of: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/>
              <a:t>Total vehicles observed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/>
              <a:t>Total fuel wasted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000" dirty="0"/>
              <a:t>Total CO₂ emitted</a:t>
            </a:r>
          </a:p>
          <a:p>
            <a:pPr>
              <a:buFont typeface="Arial" panose="020B0604020202020204" pitchFamily="34" charset="0"/>
              <a:buChar char="•"/>
            </a:pPr>
            <a:endParaRPr lang="en-CA" sz="4000" dirty="0"/>
          </a:p>
          <a:p>
            <a:endParaRPr lang="en-CA" sz="4000" dirty="0"/>
          </a:p>
          <a:p>
            <a:pPr>
              <a:buNone/>
            </a:pPr>
            <a:r>
              <a:rPr lang="en-CA" sz="4000" b="1" dirty="0">
                <a:solidFill>
                  <a:srgbClr val="0070C0"/>
                </a:solidFill>
              </a:rPr>
              <a:t>Example:</a:t>
            </a:r>
            <a:br>
              <a:rPr lang="en-CA" sz="4000" dirty="0"/>
            </a:br>
            <a:r>
              <a:rPr lang="en-CA" sz="4000" dirty="0"/>
              <a:t>“During a 10-minute Kiss &amp; Ride observation, 12 cars idled for an average of 5 minutes. That’s 0.6 L of fuel wasted and 1.44 kg of CO₂ released — just in 10 minutes!”</a:t>
            </a:r>
          </a:p>
        </p:txBody>
      </p:sp>
      <p:pic>
        <p:nvPicPr>
          <p:cNvPr id="18" name="Picture 17" descr="A pencil on a piece of paper&#10;&#10;AI-generated content may be incorrect.">
            <a:extLst>
              <a:ext uri="{FF2B5EF4-FFF2-40B4-BE49-F238E27FC236}">
                <a16:creationId xmlns:a16="http://schemas.microsoft.com/office/drawing/2014/main" id="{C220E84F-1191-8401-1FA0-681FA161F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8" b="26631"/>
          <a:stretch>
            <a:fillRect/>
          </a:stretch>
        </p:blipFill>
        <p:spPr>
          <a:xfrm>
            <a:off x="8382000" y="2415095"/>
            <a:ext cx="6553200" cy="35692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23674" y="1235281"/>
            <a:ext cx="1495323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Step 4: Think-Pair-Share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1091" y="3024554"/>
            <a:ext cx="1469389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Think: </a:t>
            </a:r>
            <a:r>
              <a:rPr lang="en-CA" sz="4000" dirty="0"/>
              <a:t>On your own think about why it’s important to turn off your engine instead of idling when you’re parked or waiting.</a:t>
            </a:r>
            <a:br>
              <a:rPr lang="en-CA" sz="4000" dirty="0"/>
            </a:b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Pair:</a:t>
            </a:r>
            <a:r>
              <a:rPr lang="en-CA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CA" sz="4000" dirty="0"/>
              <a:t>Discuss with a partner what drivers could do </a:t>
            </a:r>
            <a:r>
              <a:rPr lang="en-CA" sz="4000" i="1" dirty="0"/>
              <a:t>instead</a:t>
            </a:r>
            <a:r>
              <a:rPr lang="en-CA" sz="4000" dirty="0"/>
              <a:t> of idling and how that small action could make a difference.</a:t>
            </a:r>
          </a:p>
          <a:p>
            <a:pPr>
              <a:lnSpc>
                <a:spcPts val="47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Share: </a:t>
            </a:r>
            <a:r>
              <a:rPr lang="en-CA" sz="4000" dirty="0"/>
              <a:t>After discussing with your partner, share one reason with the class why turning off the engine helps keep our air cleaner and our community healthier.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09213" y="876300"/>
            <a:ext cx="16669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#4: Idling Prevention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1425" y="4654439"/>
            <a:ext cx="1467931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/>
              <a:t>A) Remind drivers to turn off their engine when waiting to pick someone up</a:t>
            </a:r>
            <a:br>
              <a:rPr lang="en-CA" sz="4000" dirty="0"/>
            </a:br>
            <a:r>
              <a:rPr lang="en-CA" sz="4000" dirty="0"/>
              <a:t>B) Park and walk the last 5-10 minutes to school</a:t>
            </a:r>
            <a:br>
              <a:rPr lang="en-CA" sz="4000" dirty="0"/>
            </a:br>
            <a:r>
              <a:rPr lang="en-CA" sz="4000" dirty="0"/>
              <a:t>C) Turn off the car when stopped</a:t>
            </a:r>
            <a:br>
              <a:rPr lang="en-CA" sz="4000" dirty="0"/>
            </a:br>
            <a:r>
              <a:rPr lang="en-CA" sz="4000" dirty="0"/>
              <a:t>E) All of the above 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31425" y="3467100"/>
            <a:ext cx="15225150" cy="121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CA" sz="4000" b="1" dirty="0"/>
              <a:t>Which of the following are good ways to avoid idling?</a:t>
            </a:r>
          </a:p>
          <a:p>
            <a:pPr algn="l">
              <a:lnSpc>
                <a:spcPts val="4799"/>
              </a:lnSpc>
            </a:pPr>
            <a:endParaRPr lang="en-US" sz="39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5AC3-95D7-FAD1-2D12-41BC0D5D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5EEE44-356A-3366-BB23-942C042C2BB7}"/>
              </a:ext>
            </a:extLst>
          </p:cNvPr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7251DF-2AEC-67D9-E2F2-5CDAD493C343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298B05-68EF-15FE-79DF-8E22F8048E52}"/>
              </a:ext>
            </a:extLst>
          </p:cNvPr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E93E9A7-E9CC-0137-CAE7-14783F002B55}"/>
              </a:ext>
            </a:extLst>
          </p:cNvPr>
          <p:cNvSpPr txBox="1"/>
          <p:nvPr/>
        </p:nvSpPr>
        <p:spPr>
          <a:xfrm>
            <a:off x="809213" y="876300"/>
            <a:ext cx="16669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#4: Idling Prevention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724B208-E72A-1FE4-834F-D9BC77C2E03A}"/>
              </a:ext>
            </a:extLst>
          </p:cNvPr>
          <p:cNvSpPr txBox="1"/>
          <p:nvPr/>
        </p:nvSpPr>
        <p:spPr>
          <a:xfrm>
            <a:off x="1531425" y="5067495"/>
            <a:ext cx="1467931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/>
              <a:t>A) Remind drivers to turn off their engine when waiting to pick someone up</a:t>
            </a:r>
            <a:br>
              <a:rPr lang="en-CA" sz="4000" dirty="0"/>
            </a:br>
            <a:r>
              <a:rPr lang="en-CA" sz="4000" dirty="0"/>
              <a:t>B) Park and walk the last 5-10 minutes to school</a:t>
            </a:r>
            <a:br>
              <a:rPr lang="en-CA" sz="4000" dirty="0"/>
            </a:br>
            <a:r>
              <a:rPr lang="en-CA" sz="4000" dirty="0"/>
              <a:t>C) Turn off the car when stopped</a:t>
            </a:r>
            <a:br>
              <a:rPr lang="en-CA" sz="4000" dirty="0"/>
            </a:br>
            <a:r>
              <a:rPr lang="en-CA" sz="4000" dirty="0">
                <a:highlight>
                  <a:srgbClr val="FFFF00"/>
                </a:highlight>
              </a:rPr>
              <a:t>E) </a:t>
            </a:r>
            <a:r>
              <a:rPr lang="en-CA" sz="4000" b="1" dirty="0">
                <a:highlight>
                  <a:srgbClr val="FFFF00"/>
                </a:highlight>
              </a:rPr>
              <a:t>All of the above  ✅</a:t>
            </a:r>
            <a:endParaRPr lang="en-US" sz="3999" dirty="0">
              <a:solidFill>
                <a:srgbClr val="000000"/>
              </a:solidFill>
              <a:highlight>
                <a:srgbClr val="FFFF00"/>
              </a:highlight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79001-3BC7-1A4D-292C-5982C2C75A62}"/>
              </a:ext>
            </a:extLst>
          </p:cNvPr>
          <p:cNvSpPr txBox="1"/>
          <p:nvPr/>
        </p:nvSpPr>
        <p:spPr>
          <a:xfrm>
            <a:off x="1531425" y="3467100"/>
            <a:ext cx="15225150" cy="121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CA" sz="4000" b="1" dirty="0"/>
              <a:t>Which of the following are good ways to avoid idling?</a:t>
            </a:r>
          </a:p>
          <a:p>
            <a:pPr algn="l">
              <a:lnSpc>
                <a:spcPts val="4799"/>
              </a:lnSpc>
            </a:pPr>
            <a:endParaRPr lang="en-US" sz="3999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183097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07225" y="6431002"/>
            <a:ext cx="8713350" cy="18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CREDITS: This presentation template was created by </a:t>
            </a:r>
            <a:r>
              <a:rPr lang="en-US" sz="2400" u="sng" dirty="0">
                <a:solidFill>
                  <a:srgbClr val="191919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bit.ly/3A1uf1Q"/>
              </a:rPr>
              <a:t>Slidesgo</a:t>
            </a:r>
            <a:r>
              <a:rPr lang="en-US" sz="2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and includes icons &amp; images by </a:t>
            </a:r>
            <a:r>
              <a:rPr lang="en-US" sz="24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Canva</a:t>
            </a:r>
          </a:p>
          <a:p>
            <a:pPr algn="ctr">
              <a:lnSpc>
                <a:spcPts val="2879"/>
              </a:lnSpc>
            </a:pPr>
            <a:endParaRPr lang="en-US" sz="2400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2879"/>
              </a:lnSpc>
            </a:pPr>
            <a:r>
              <a:rPr lang="en-US" sz="24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Adapted from </a:t>
            </a:r>
            <a:r>
              <a:rPr lang="en-CA" sz="2400" dirty="0"/>
              <a:t>Clean Air Partnership. (2009). </a:t>
            </a:r>
            <a:r>
              <a:rPr lang="en-CA" sz="2400" i="1" dirty="0"/>
              <a:t>Idle-Free: Campaign kit</a:t>
            </a:r>
            <a:r>
              <a:rPr lang="en-CA" sz="2400" dirty="0"/>
              <a:t>. Clean Air Partnership. </a:t>
            </a:r>
            <a:r>
              <a:rPr lang="en-CA" sz="2400" dirty="0">
                <a:hlinkClick r:id="rId8"/>
              </a:rPr>
              <a:t>Idle-Free Campaign Kit</a:t>
            </a:r>
            <a:endParaRPr lang="en-US" sz="2400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7875" y="1357844"/>
            <a:ext cx="8713350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Thank You!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7875" y="3381025"/>
            <a:ext cx="8713274" cy="2760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Have any Questions? </a:t>
            </a:r>
          </a:p>
          <a:p>
            <a:pPr algn="ctr">
              <a:lnSpc>
                <a:spcPts val="4415"/>
              </a:lnSpc>
            </a:pPr>
            <a:endParaRPr lang="en-US" sz="31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415"/>
              </a:lnSpc>
            </a:pPr>
            <a:r>
              <a:rPr lang="en-US" sz="31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Email: </a:t>
            </a:r>
            <a:r>
              <a:rPr lang="en-US" sz="3199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mailto:info@activesaferoutes.ca"/>
              </a:rPr>
              <a:t>info@activesaferoutes.ca</a:t>
            </a:r>
            <a:r>
              <a:rPr lang="en-US" sz="31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</a:p>
          <a:p>
            <a:pPr algn="ctr">
              <a:lnSpc>
                <a:spcPts val="4415"/>
              </a:lnSpc>
            </a:pPr>
            <a:r>
              <a:rPr lang="en-US" sz="31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Visit: </a:t>
            </a:r>
            <a:r>
              <a:rPr lang="en-US" sz="3199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://activesaferoutes.ca"/>
              </a:rPr>
              <a:t>http://activesaferoutes.ca/ </a:t>
            </a:r>
          </a:p>
          <a:p>
            <a:pPr algn="ctr">
              <a:lnSpc>
                <a:spcPts val="3863"/>
              </a:lnSpc>
            </a:pPr>
            <a:endParaRPr lang="en-US" sz="3199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10" tooltip="http://activesaferoutes.ca"/>
            </a:endParaRPr>
          </a:p>
        </p:txBody>
      </p:sp>
      <p:pic>
        <p:nvPicPr>
          <p:cNvPr id="9" name="Picture 8" descr="A person wearing a safety vest and walking with children&#10;&#10;AI-generated content may be incorrect.">
            <a:extLst>
              <a:ext uri="{FF2B5EF4-FFF2-40B4-BE49-F238E27FC236}">
                <a16:creationId xmlns:a16="http://schemas.microsoft.com/office/drawing/2014/main" id="{1DD89C7C-7C08-32A4-BB75-73C3E289EA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r="13529"/>
          <a:stretch>
            <a:fillRect/>
          </a:stretch>
        </p:blipFill>
        <p:spPr>
          <a:xfrm>
            <a:off x="11353800" y="0"/>
            <a:ext cx="6760124" cy="1037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2203" y="1028700"/>
            <a:ext cx="719698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Idling?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0311" y="2628900"/>
            <a:ext cx="9902753" cy="7012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Idling happens when a vehicle’s engine is running, but the car isn’t moving, such as while: 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Waiting in the school pickup line</a:t>
            </a:r>
          </a:p>
          <a:p>
            <a:pPr marL="863599" lvl="1" indent="-431800" algn="l">
              <a:lnSpc>
                <a:spcPts val="551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Stopping for a few minutes with the engine still on</a:t>
            </a:r>
          </a:p>
          <a:p>
            <a:pPr marL="431799" lvl="1" algn="l">
              <a:lnSpc>
                <a:spcPts val="5519"/>
              </a:lnSpc>
            </a:pPr>
            <a:endParaRPr lang="en-US" sz="3999" i="1" dirty="0">
              <a:solidFill>
                <a:srgbClr val="000000"/>
              </a:solidFill>
              <a:latin typeface="Calibri (MS)"/>
              <a:cs typeface="Calibri (MS)"/>
              <a:sym typeface="Calibri (MS)"/>
            </a:endParaRPr>
          </a:p>
          <a:p>
            <a:pPr marL="431799" lvl="1" algn="l">
              <a:lnSpc>
                <a:spcPts val="5519"/>
              </a:lnSpc>
            </a:pPr>
            <a:r>
              <a:rPr lang="en-CA" sz="4000" i="1" dirty="0"/>
              <a:t>If you’re stopped for more than 10 seconds, turn your engine off!</a:t>
            </a:r>
          </a:p>
          <a:p>
            <a:pPr marL="431799" lvl="1" algn="l">
              <a:lnSpc>
                <a:spcPts val="5519"/>
              </a:lnSpc>
            </a:pPr>
            <a:endParaRPr lang="en-CA" sz="4000" i="1" dirty="0"/>
          </a:p>
          <a:p>
            <a:pPr marL="1364342" lvl="1" indent="-682171"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car parked on the side of the road&#10;&#10;AI-generated content may be incorrect.">
            <a:extLst>
              <a:ext uri="{FF2B5EF4-FFF2-40B4-BE49-F238E27FC236}">
                <a16:creationId xmlns:a16="http://schemas.microsoft.com/office/drawing/2014/main" id="{2798A926-ABB8-DDF1-E3AA-D7B46F5F7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19" y="0"/>
            <a:ext cx="7196981" cy="10334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79B8E-0F1C-7951-CED6-8127156CB67B}"/>
              </a:ext>
            </a:extLst>
          </p:cNvPr>
          <p:cNvSpPr txBox="1"/>
          <p:nvPr/>
        </p:nvSpPr>
        <p:spPr>
          <a:xfrm>
            <a:off x="15820789" y="9545445"/>
            <a:ext cx="3733800" cy="2075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CA" sz="2000" i="1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Image from ASRTS</a:t>
            </a:r>
            <a:endParaRPr lang="en-CA" sz="2000" i="1" dirty="0">
              <a:solidFill>
                <a:schemeClr val="bg1"/>
              </a:solidFill>
            </a:endParaRPr>
          </a:p>
          <a:p>
            <a:pPr marL="431799" lvl="1" algn="l">
              <a:lnSpc>
                <a:spcPts val="5519"/>
              </a:lnSpc>
            </a:pPr>
            <a:endParaRPr lang="en-CA" sz="4000" i="1" dirty="0"/>
          </a:p>
          <a:p>
            <a:pPr marL="1364342" lvl="1" indent="-682171"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407625" y="2568708"/>
            <a:ext cx="3956400" cy="884400"/>
            <a:chOff x="0" y="0"/>
            <a:chExt cx="5275200" cy="1179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75199" cy="1179195"/>
            </a:xfrm>
            <a:custGeom>
              <a:avLst/>
              <a:gdLst/>
              <a:ahLst/>
              <a:cxnLst/>
              <a:rect l="l" t="t" r="r" b="b"/>
              <a:pathLst>
                <a:path w="5275199" h="1179195">
                  <a:moveTo>
                    <a:pt x="0" y="0"/>
                  </a:moveTo>
                  <a:lnTo>
                    <a:pt x="5275199" y="0"/>
                  </a:lnTo>
                  <a:lnTo>
                    <a:pt x="5275199" y="1179195"/>
                  </a:lnTo>
                  <a:lnTo>
                    <a:pt x="0" y="1179195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61925"/>
              <a:ext cx="5275200" cy="134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1. Health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90474" y="5981700"/>
            <a:ext cx="3956400" cy="1369734"/>
            <a:chOff x="0" y="-647117"/>
            <a:chExt cx="5275200" cy="18263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75199" cy="1179195"/>
            </a:xfrm>
            <a:custGeom>
              <a:avLst/>
              <a:gdLst/>
              <a:ahLst/>
              <a:cxnLst/>
              <a:rect l="l" t="t" r="r" b="b"/>
              <a:pathLst>
                <a:path w="5275199" h="1179195">
                  <a:moveTo>
                    <a:pt x="0" y="0"/>
                  </a:moveTo>
                  <a:lnTo>
                    <a:pt x="5275199" y="0"/>
                  </a:lnTo>
                  <a:lnTo>
                    <a:pt x="5275199" y="1179195"/>
                  </a:lnTo>
                  <a:lnTo>
                    <a:pt x="0" y="1179195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47117"/>
              <a:ext cx="5275200" cy="134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3. Safety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53988" y="2367920"/>
            <a:ext cx="4103280" cy="1005844"/>
            <a:chOff x="-195841" y="-112104"/>
            <a:chExt cx="5471040" cy="13411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75199" cy="1179195"/>
            </a:xfrm>
            <a:custGeom>
              <a:avLst/>
              <a:gdLst/>
              <a:ahLst/>
              <a:cxnLst/>
              <a:rect l="l" t="t" r="r" b="b"/>
              <a:pathLst>
                <a:path w="5275199" h="1179195">
                  <a:moveTo>
                    <a:pt x="0" y="0"/>
                  </a:moveTo>
                  <a:lnTo>
                    <a:pt x="5275199" y="0"/>
                  </a:lnTo>
                  <a:lnTo>
                    <a:pt x="5275199" y="1179195"/>
                  </a:lnTo>
                  <a:lnTo>
                    <a:pt x="0" y="1179195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95841" y="-112104"/>
              <a:ext cx="5275200" cy="134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2. Environment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32456" y="5999423"/>
            <a:ext cx="4178955" cy="1230567"/>
            <a:chOff x="0" y="-461561"/>
            <a:chExt cx="5571941" cy="16407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275199" cy="1179195"/>
            </a:xfrm>
            <a:custGeom>
              <a:avLst/>
              <a:gdLst/>
              <a:ahLst/>
              <a:cxnLst/>
              <a:rect l="l" t="t" r="r" b="b"/>
              <a:pathLst>
                <a:path w="5275199" h="1179195">
                  <a:moveTo>
                    <a:pt x="0" y="0"/>
                  </a:moveTo>
                  <a:lnTo>
                    <a:pt x="5275199" y="0"/>
                  </a:lnTo>
                  <a:lnTo>
                    <a:pt x="5275199" y="1179195"/>
                  </a:lnTo>
                  <a:lnTo>
                    <a:pt x="0" y="1179195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6741" y="-461561"/>
              <a:ext cx="5275200" cy="1341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19"/>
                </a:lnSpc>
              </a:pPr>
              <a:r>
                <a:rPr lang="en-US" sz="3999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4. Money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15372" y="497624"/>
            <a:ext cx="152572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Why Stop Idling?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90474" y="3522331"/>
            <a:ext cx="3773550" cy="136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Emissions can hurt young lungs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38815" y="3453104"/>
            <a:ext cx="3773550" cy="1461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Less pollution and better air quality.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09777" y="7005267"/>
            <a:ext cx="3023095" cy="1369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Fewer cars = safer streets.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81850" y="7072389"/>
            <a:ext cx="4648000" cy="66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Idling wastes fuel.</a:t>
            </a:r>
          </a:p>
        </p:txBody>
      </p:sp>
      <p:pic>
        <p:nvPicPr>
          <p:cNvPr id="23" name="drawing" descr="A sign with a car and a red circle&#10;&#10;AI-generated content may be incorrect.">
            <a:extLst>
              <a:ext uri="{FF2B5EF4-FFF2-40B4-BE49-F238E27FC236}">
                <a16:creationId xmlns:a16="http://schemas.microsoft.com/office/drawing/2014/main" id="{AD3C2698-EC61-047B-8C5D-B3E449D675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02" y="1790700"/>
            <a:ext cx="4782232" cy="73867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790125"/>
            <a:ext cx="16582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#1: Idling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0643" y="4033777"/>
            <a:ext cx="1467931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/>
              <a:t>A) When a car is parked and the engine is turned off</a:t>
            </a:r>
            <a:br>
              <a:rPr lang="en-CA" sz="4000" dirty="0"/>
            </a:br>
            <a:r>
              <a:rPr lang="en-CA" sz="4000" dirty="0"/>
              <a:t>B) When a car’s engine is running, but the car isn’t moving</a:t>
            </a:r>
            <a:br>
              <a:rPr lang="en-CA" sz="4000" dirty="0"/>
            </a:br>
            <a:r>
              <a:rPr lang="en-CA" sz="4000" dirty="0"/>
              <a:t>C) When a car is driving very fast</a:t>
            </a:r>
            <a:br>
              <a:rPr lang="en-CA" sz="4000" dirty="0"/>
            </a:br>
            <a:r>
              <a:rPr lang="en-CA" sz="4000" dirty="0"/>
              <a:t>D) When a car is stopped at a red light with the engine off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10643" y="2972584"/>
            <a:ext cx="15225150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does idling mean?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9B84D-19EE-8247-8B9B-A24910CCF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81F4D6-35DB-8873-4AC4-C7F038BD4EF2}"/>
              </a:ext>
            </a:extLst>
          </p:cNvPr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8C645F1-D197-1248-7986-740A86F19AD6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1AF471-D88F-EE76-B650-E0C1FA2E51AF}"/>
              </a:ext>
            </a:extLst>
          </p:cNvPr>
          <p:cNvSpPr/>
          <p:nvPr/>
        </p:nvSpPr>
        <p:spPr>
          <a:xfrm>
            <a:off x="12013693" y="6925461"/>
            <a:ext cx="5597582" cy="2951452"/>
          </a:xfrm>
          <a:custGeom>
            <a:avLst/>
            <a:gdLst/>
            <a:ahLst/>
            <a:cxnLst/>
            <a:rect l="l" t="t" r="r" b="b"/>
            <a:pathLst>
              <a:path w="5597582" h="2951452">
                <a:moveTo>
                  <a:pt x="0" y="0"/>
                </a:moveTo>
                <a:lnTo>
                  <a:pt x="5597582" y="0"/>
                </a:lnTo>
                <a:lnTo>
                  <a:pt x="5597582" y="2951452"/>
                </a:lnTo>
                <a:lnTo>
                  <a:pt x="0" y="2951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D55DA7F-A206-BEDC-56BC-D92F30BD9199}"/>
              </a:ext>
            </a:extLst>
          </p:cNvPr>
          <p:cNvSpPr txBox="1"/>
          <p:nvPr/>
        </p:nvSpPr>
        <p:spPr>
          <a:xfrm>
            <a:off x="1028700" y="790125"/>
            <a:ext cx="165825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Knowledge Check #1: Idling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3E1171A-3903-2FD1-42EB-38A847449561}"/>
              </a:ext>
            </a:extLst>
          </p:cNvPr>
          <p:cNvSpPr txBox="1"/>
          <p:nvPr/>
        </p:nvSpPr>
        <p:spPr>
          <a:xfrm>
            <a:off x="1295400" y="4221382"/>
            <a:ext cx="1467931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CA" sz="4000" dirty="0"/>
              <a:t>A) When a car is parked and the engine is turned off</a:t>
            </a:r>
            <a:br>
              <a:rPr lang="en-CA" sz="4000" dirty="0"/>
            </a:br>
            <a:r>
              <a:rPr lang="en-CA" sz="4000" b="1" dirty="0">
                <a:highlight>
                  <a:srgbClr val="FFFF00"/>
                </a:highlight>
              </a:rPr>
              <a:t>B) When a car’s engine is running, but the car isn’t moving </a:t>
            </a:r>
            <a:r>
              <a:rPr lang="en-CA" sz="4000" b="1" dirty="0"/>
              <a:t>✅</a:t>
            </a:r>
            <a:br>
              <a:rPr lang="en-CA" sz="4000" b="1" dirty="0"/>
            </a:br>
            <a:r>
              <a:rPr lang="en-CA" sz="4000" dirty="0"/>
              <a:t>C) When a car is driving very fast</a:t>
            </a:r>
            <a:br>
              <a:rPr lang="en-CA" sz="4000" dirty="0"/>
            </a:br>
            <a:r>
              <a:rPr lang="en-CA" sz="4000" dirty="0"/>
              <a:t>D) When a car is stopped at a red light with the engine off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A887BD7-BAA3-2683-9AC2-C43F299C175F}"/>
              </a:ext>
            </a:extLst>
          </p:cNvPr>
          <p:cNvSpPr txBox="1"/>
          <p:nvPr/>
        </p:nvSpPr>
        <p:spPr>
          <a:xfrm>
            <a:off x="1295400" y="3344221"/>
            <a:ext cx="15225150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does idling mean?</a:t>
            </a:r>
          </a:p>
        </p:txBody>
      </p:sp>
    </p:spTree>
    <p:extLst>
      <p:ext uri="{BB962C8B-B14F-4D97-AF65-F5344CB8AC3E}">
        <p14:creationId xmlns:p14="http://schemas.microsoft.com/office/powerpoint/2010/main" val="29940513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97297" y="782222"/>
            <a:ext cx="805051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an Idle-Free School?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7297" y="3467100"/>
            <a:ext cx="8050515" cy="603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9"/>
              </a:lnSpc>
            </a:pPr>
            <a:r>
              <a:rPr lang="en-CA" sz="4000" dirty="0"/>
              <a:t>An </a:t>
            </a:r>
            <a:r>
              <a:rPr lang="en-CA" sz="4000" b="1" dirty="0"/>
              <a:t>idle-free school</a:t>
            </a:r>
            <a:r>
              <a:rPr lang="en-CA" sz="4000" dirty="0"/>
              <a:t> is a place where parents, staff, and bus drivers work together to </a:t>
            </a:r>
            <a:r>
              <a:rPr lang="en-CA" sz="4000" b="1" dirty="0"/>
              <a:t>reduce unnecessary idling</a:t>
            </a:r>
            <a:r>
              <a:rPr lang="en-CA" sz="4000" dirty="0"/>
              <a:t> on school property.</a:t>
            </a:r>
          </a:p>
          <a:p>
            <a:pPr>
              <a:lnSpc>
                <a:spcPts val="5519"/>
              </a:lnSpc>
            </a:pPr>
            <a:endParaRPr lang="en-CA" sz="4000" dirty="0"/>
          </a:p>
          <a:p>
            <a:r>
              <a:rPr lang="en-CA" sz="4000" dirty="0"/>
              <a:t>Together, we can build </a:t>
            </a:r>
            <a:r>
              <a:rPr lang="en-CA" sz="4000" b="1" dirty="0"/>
              <a:t>healthier, cleaner school environments</a:t>
            </a:r>
            <a:r>
              <a:rPr lang="en-CA" sz="4000" dirty="0"/>
              <a:t> for everyone.</a:t>
            </a:r>
          </a:p>
          <a:p>
            <a:pPr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group of people on a street&#10;&#10;AI-generated content may be incorrect.">
            <a:extLst>
              <a:ext uri="{FF2B5EF4-FFF2-40B4-BE49-F238E27FC236}">
                <a16:creationId xmlns:a16="http://schemas.microsoft.com/office/drawing/2014/main" id="{A550551C-62FE-3CDA-DFB8-1C68AB48E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r="20967"/>
          <a:stretch>
            <a:fillRect/>
          </a:stretch>
        </p:blipFill>
        <p:spPr>
          <a:xfrm>
            <a:off x="10063485" y="0"/>
            <a:ext cx="8050515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C0349-165F-6070-F3E3-4B8BC0759FBB}"/>
              </a:ext>
            </a:extLst>
          </p:cNvPr>
          <p:cNvSpPr txBox="1"/>
          <p:nvPr/>
        </p:nvSpPr>
        <p:spPr>
          <a:xfrm>
            <a:off x="15849600" y="9504778"/>
            <a:ext cx="3733800" cy="2075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CA" sz="2000" i="1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Image from ASRTS </a:t>
            </a:r>
            <a:endParaRPr lang="en-CA" sz="2000" i="1" dirty="0">
              <a:solidFill>
                <a:schemeClr val="bg1"/>
              </a:solidFill>
            </a:endParaRPr>
          </a:p>
          <a:p>
            <a:pPr marL="431799" lvl="1" algn="l">
              <a:lnSpc>
                <a:spcPts val="5519"/>
              </a:lnSpc>
            </a:pPr>
            <a:endParaRPr lang="en-CA" sz="4000" i="1" dirty="0"/>
          </a:p>
          <a:p>
            <a:pPr marL="1364342" lvl="1" indent="-682171"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863386" y="6144572"/>
            <a:ext cx="4350600" cy="1041309"/>
            <a:chOff x="0" y="0"/>
            <a:chExt cx="5800800" cy="1388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0852" cy="1388394"/>
            </a:xfrm>
            <a:custGeom>
              <a:avLst/>
              <a:gdLst/>
              <a:ahLst/>
              <a:cxnLst/>
              <a:rect l="l" t="t" r="r" b="b"/>
              <a:pathLst>
                <a:path w="5800852" h="1388394">
                  <a:moveTo>
                    <a:pt x="0" y="0"/>
                  </a:moveTo>
                  <a:lnTo>
                    <a:pt x="5800852" y="0"/>
                  </a:lnTo>
                  <a:lnTo>
                    <a:pt x="5800852" y="1388394"/>
                  </a:lnTo>
                  <a:lnTo>
                    <a:pt x="0" y="1388394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71450"/>
              <a:ext cx="5800800" cy="1559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623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TURN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32422" y="6015971"/>
            <a:ext cx="5466549" cy="1169897"/>
            <a:chOff x="-1185249" y="-171469"/>
            <a:chExt cx="7288732" cy="15598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00852" cy="1388394"/>
            </a:xfrm>
            <a:custGeom>
              <a:avLst/>
              <a:gdLst/>
              <a:ahLst/>
              <a:cxnLst/>
              <a:rect l="l" t="t" r="r" b="b"/>
              <a:pathLst>
                <a:path w="5800852" h="1388394">
                  <a:moveTo>
                    <a:pt x="0" y="0"/>
                  </a:moveTo>
                  <a:lnTo>
                    <a:pt x="5800852" y="0"/>
                  </a:lnTo>
                  <a:lnTo>
                    <a:pt x="5800852" y="1388394"/>
                  </a:lnTo>
                  <a:lnTo>
                    <a:pt x="0" y="1388394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185249" y="-171469"/>
              <a:ext cx="7288732" cy="155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623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MOVE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20056" y="5986109"/>
            <a:ext cx="5718569" cy="1849016"/>
            <a:chOff x="-1823907" y="-1076961"/>
            <a:chExt cx="7624759" cy="24653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00852" cy="1388394"/>
            </a:xfrm>
            <a:custGeom>
              <a:avLst/>
              <a:gdLst/>
              <a:ahLst/>
              <a:cxnLst/>
              <a:rect l="l" t="t" r="r" b="b"/>
              <a:pathLst>
                <a:path w="5800852" h="1388394">
                  <a:moveTo>
                    <a:pt x="0" y="0"/>
                  </a:moveTo>
                  <a:lnTo>
                    <a:pt x="5800852" y="0"/>
                  </a:lnTo>
                  <a:lnTo>
                    <a:pt x="5800852" y="1388394"/>
                  </a:lnTo>
                  <a:lnTo>
                    <a:pt x="0" y="1388394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823907" y="-1076961"/>
              <a:ext cx="7510615" cy="15598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623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WALK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77137" y="504159"/>
            <a:ext cx="152251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Core Messages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17317" y="7314455"/>
            <a:ext cx="4167750" cy="136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CA" sz="4000" dirty="0"/>
              <a:t>The key and turn your car off.</a:t>
            </a: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36108" y="7334909"/>
            <a:ext cx="4259175" cy="66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Away from the curb.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04798" y="7329176"/>
            <a:ext cx="4167750" cy="66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Part of the way</a:t>
            </a:r>
          </a:p>
        </p:txBody>
      </p:sp>
      <p:pic>
        <p:nvPicPr>
          <p:cNvPr id="2052" name="Picture 4" descr="Download HD Toy Free Clip Art Cute - Toy Car Clip Art Transparent PNG Image  - NicePNG.com">
            <a:extLst>
              <a:ext uri="{FF2B5EF4-FFF2-40B4-BE49-F238E27FC236}">
                <a16:creationId xmlns:a16="http://schemas.microsoft.com/office/drawing/2014/main" id="{9A7FD1B5-B589-E8C0-620B-D7D37838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46" y="3316804"/>
            <a:ext cx="3714507" cy="196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artoon of a child walking&#10;&#10;AI-generated content may be incorrect.">
            <a:extLst>
              <a:ext uri="{FF2B5EF4-FFF2-40B4-BE49-F238E27FC236}">
                <a16:creationId xmlns:a16="http://schemas.microsoft.com/office/drawing/2014/main" id="{AE53BD8A-066C-CE3F-A7BB-5838C37A0B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8" r="14615"/>
          <a:stretch>
            <a:fillRect/>
          </a:stretch>
        </p:blipFill>
        <p:spPr>
          <a:xfrm>
            <a:off x="13484704" y="2541712"/>
            <a:ext cx="1907695" cy="3754809"/>
          </a:xfrm>
          <a:prstGeom prst="rect">
            <a:avLst/>
          </a:prstGeom>
        </p:spPr>
      </p:pic>
      <p:pic>
        <p:nvPicPr>
          <p:cNvPr id="22" name="Picture 21" descr="A close-up of a key&#10;&#10;AI-generated content may be incorrect.">
            <a:extLst>
              <a:ext uri="{FF2B5EF4-FFF2-40B4-BE49-F238E27FC236}">
                <a16:creationId xmlns:a16="http://schemas.microsoft.com/office/drawing/2014/main" id="{A891020F-345E-CB99-C801-7EEF50612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7" y="2632094"/>
            <a:ext cx="2684538" cy="3354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18503" y="883645"/>
            <a:ext cx="13050994" cy="104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Activity: Let’s Measure Idling!</a:t>
            </a:r>
          </a:p>
        </p:txBody>
      </p:sp>
      <p:pic>
        <p:nvPicPr>
          <p:cNvPr id="11" name="Picture 10" descr="A red car with black wheels&#10;&#10;AI-generated content may be incorrect.">
            <a:extLst>
              <a:ext uri="{FF2B5EF4-FFF2-40B4-BE49-F238E27FC236}">
                <a16:creationId xmlns:a16="http://schemas.microsoft.com/office/drawing/2014/main" id="{E5590E77-D760-B14D-5B66-580A6DF81E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3" b="29394"/>
          <a:stretch>
            <a:fillRect/>
          </a:stretch>
        </p:blipFill>
        <p:spPr>
          <a:xfrm>
            <a:off x="637972" y="6786962"/>
            <a:ext cx="4267200" cy="2754330"/>
          </a:xfrm>
          <a:prstGeom prst="rect">
            <a:avLst/>
          </a:prstGeom>
        </p:spPr>
      </p:pic>
      <p:pic>
        <p:nvPicPr>
          <p:cNvPr id="13" name="Picture 12" descr="A yellow school bus with black wheels&#10;&#10;AI-generated content may be incorrect.">
            <a:extLst>
              <a:ext uri="{FF2B5EF4-FFF2-40B4-BE49-F238E27FC236}">
                <a16:creationId xmlns:a16="http://schemas.microsoft.com/office/drawing/2014/main" id="{AC924974-AF0E-A921-09CA-C9C0510D86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0" b="26630"/>
          <a:stretch>
            <a:fillRect/>
          </a:stretch>
        </p:blipFill>
        <p:spPr>
          <a:xfrm>
            <a:off x="5270884" y="6438447"/>
            <a:ext cx="6553200" cy="3276600"/>
          </a:xfrm>
          <a:prstGeom prst="rect">
            <a:avLst/>
          </a:prstGeom>
        </p:spPr>
      </p:pic>
      <p:pic>
        <p:nvPicPr>
          <p:cNvPr id="15" name="Picture 14" descr="A blue car with black wheels&#10;&#10;AI-generated content may be incorrect.">
            <a:extLst>
              <a:ext uri="{FF2B5EF4-FFF2-40B4-BE49-F238E27FC236}">
                <a16:creationId xmlns:a16="http://schemas.microsoft.com/office/drawing/2014/main" id="{6CBBC773-9517-B815-E916-3D3194E6F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9" b="29719"/>
          <a:stretch>
            <a:fillRect/>
          </a:stretch>
        </p:blipFill>
        <p:spPr>
          <a:xfrm>
            <a:off x="12610724" y="6932870"/>
            <a:ext cx="4724680" cy="2782177"/>
          </a:xfrm>
          <a:prstGeom prst="rect">
            <a:avLst/>
          </a:prstGeom>
        </p:spPr>
      </p:pic>
      <p:pic>
        <p:nvPicPr>
          <p:cNvPr id="17" name="Picture 16" descr="A cloud with a co2 symbol&#10;&#10;AI-generated content may be incorrect.">
            <a:extLst>
              <a:ext uri="{FF2B5EF4-FFF2-40B4-BE49-F238E27FC236}">
                <a16:creationId xmlns:a16="http://schemas.microsoft.com/office/drawing/2014/main" id="{100F669E-E258-14CF-1ED8-7F512D09F7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24232"/>
          <a:stretch>
            <a:fillRect/>
          </a:stretch>
        </p:blipFill>
        <p:spPr>
          <a:xfrm>
            <a:off x="4219120" y="6330824"/>
            <a:ext cx="1363778" cy="1204092"/>
          </a:xfrm>
          <a:prstGeom prst="rect">
            <a:avLst/>
          </a:prstGeom>
        </p:spPr>
      </p:pic>
      <p:pic>
        <p:nvPicPr>
          <p:cNvPr id="18" name="Picture 17" descr="A cloud with a co2 symbol&#10;&#10;AI-generated content may be incorrect.">
            <a:extLst>
              <a:ext uri="{FF2B5EF4-FFF2-40B4-BE49-F238E27FC236}">
                <a16:creationId xmlns:a16="http://schemas.microsoft.com/office/drawing/2014/main" id="{92409F7A-97D5-FAF8-C264-9C2202CD6D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24232"/>
          <a:stretch>
            <a:fillRect/>
          </a:stretch>
        </p:blipFill>
        <p:spPr>
          <a:xfrm>
            <a:off x="12005538" y="5160174"/>
            <a:ext cx="2129686" cy="1880319"/>
          </a:xfrm>
          <a:prstGeom prst="rect">
            <a:avLst/>
          </a:prstGeom>
        </p:spPr>
      </p:pic>
      <p:pic>
        <p:nvPicPr>
          <p:cNvPr id="19" name="Picture 18" descr="A cloud with a co2 symbol&#10;&#10;AI-generated content may be incorrect.">
            <a:extLst>
              <a:ext uri="{FF2B5EF4-FFF2-40B4-BE49-F238E27FC236}">
                <a16:creationId xmlns:a16="http://schemas.microsoft.com/office/drawing/2014/main" id="{8E3B76EB-ADCC-BFB0-A5E4-CF4755C1D4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24232"/>
          <a:stretch>
            <a:fillRect/>
          </a:stretch>
        </p:blipFill>
        <p:spPr>
          <a:xfrm>
            <a:off x="11735889" y="6859902"/>
            <a:ext cx="854500" cy="754446"/>
          </a:xfrm>
          <a:prstGeom prst="rect">
            <a:avLst/>
          </a:prstGeom>
        </p:spPr>
      </p:pic>
      <p:pic>
        <p:nvPicPr>
          <p:cNvPr id="20" name="Picture 19" descr="A cloud with a co2 symbol&#10;&#10;AI-generated content may be incorrect.">
            <a:extLst>
              <a:ext uri="{FF2B5EF4-FFF2-40B4-BE49-F238E27FC236}">
                <a16:creationId xmlns:a16="http://schemas.microsoft.com/office/drawing/2014/main" id="{745CB0E2-94CA-1542-0768-45E30BDC4F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24232"/>
          <a:stretch>
            <a:fillRect/>
          </a:stretch>
        </p:blipFill>
        <p:spPr>
          <a:xfrm>
            <a:off x="16427911" y="6081250"/>
            <a:ext cx="1363778" cy="1204092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ACF9B8F8-5C02-5924-DB2A-CE68F11DA3BB}"/>
              </a:ext>
            </a:extLst>
          </p:cNvPr>
          <p:cNvSpPr txBox="1"/>
          <p:nvPr/>
        </p:nvSpPr>
        <p:spPr>
          <a:xfrm>
            <a:off x="960639" y="3087670"/>
            <a:ext cx="16366721" cy="1369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8" lvl="1" algn="ctr">
              <a:lnSpc>
                <a:spcPts val="551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Goal</a:t>
            </a: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Track how many cars idle at the kiss and ride drop-off, how long they idle, and calculate fuel wasted and </a:t>
            </a:r>
            <a:r>
              <a:rPr lang="en-CA" sz="4000" dirty="0"/>
              <a:t>CO₂</a:t>
            </a: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emitted.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BC019279-2A47-A171-8E23-693AC8A9A21F}"/>
              </a:ext>
            </a:extLst>
          </p:cNvPr>
          <p:cNvSpPr txBox="1"/>
          <p:nvPr/>
        </p:nvSpPr>
        <p:spPr>
          <a:xfrm>
            <a:off x="666046" y="1774668"/>
            <a:ext cx="16366721" cy="610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8" lvl="1" algn="ctr">
              <a:lnSpc>
                <a:spcPts val="5519"/>
              </a:lnSpc>
            </a:pPr>
            <a:r>
              <a:rPr lang="en-US" sz="2400" i="1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 adapted from the ASRTS Anti-Idling Toolkit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11400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4283" y="793848"/>
            <a:ext cx="936280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b="1" dirty="0">
                <a:solidFill>
                  <a:srgbClr val="0088C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Materials</a:t>
            </a:r>
          </a:p>
        </p:txBody>
      </p:sp>
      <p:pic>
        <p:nvPicPr>
          <p:cNvPr id="7" name="Picture 6" descr="A clipboard with a white sheet&#10;&#10;AI-generated content may be incorrect.">
            <a:extLst>
              <a:ext uri="{FF2B5EF4-FFF2-40B4-BE49-F238E27FC236}">
                <a16:creationId xmlns:a16="http://schemas.microsoft.com/office/drawing/2014/main" id="{C723CA90-C598-8030-5991-7A92A0E61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r="8798" b="2533"/>
          <a:stretch>
            <a:fillRect/>
          </a:stretch>
        </p:blipFill>
        <p:spPr>
          <a:xfrm rot="20985588">
            <a:off x="2726992" y="3031337"/>
            <a:ext cx="4357158" cy="6442849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EBEDB552-2C37-EBEA-4056-B4581CB2FD3F}"/>
              </a:ext>
            </a:extLst>
          </p:cNvPr>
          <p:cNvSpPr/>
          <p:nvPr/>
        </p:nvSpPr>
        <p:spPr>
          <a:xfrm>
            <a:off x="0" y="-15600"/>
            <a:ext cx="174000" cy="10371600"/>
          </a:xfrm>
          <a:custGeom>
            <a:avLst/>
            <a:gdLst/>
            <a:ahLst/>
            <a:cxnLst/>
            <a:rect l="l" t="t" r="r" b="b"/>
            <a:pathLst>
              <a:path w="174000" h="10371600">
                <a:moveTo>
                  <a:pt x="0" y="0"/>
                </a:moveTo>
                <a:lnTo>
                  <a:pt x="174000" y="0"/>
                </a:lnTo>
                <a:lnTo>
                  <a:pt x="174000" y="10371600"/>
                </a:lnTo>
                <a:lnTo>
                  <a:pt x="0" y="10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F1E86-E012-0277-393A-1740A6C61331}"/>
              </a:ext>
            </a:extLst>
          </p:cNvPr>
          <p:cNvSpPr txBox="1"/>
          <p:nvPr/>
        </p:nvSpPr>
        <p:spPr>
          <a:xfrm rot="20930238">
            <a:off x="3193321" y="4322315"/>
            <a:ext cx="3904728" cy="5601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Kiss &amp; Ride idling data worksheet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Pencil or pen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Clipboards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Stopwatch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Calculator</a:t>
            </a:r>
          </a:p>
          <a:p>
            <a:pPr marL="863596" lvl="1" indent="-431798" algn="l">
              <a:lnSpc>
                <a:spcPts val="5519"/>
              </a:lnSpc>
              <a:buFont typeface="Arial"/>
              <a:buChar char="•"/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94394DC-01A4-9F47-8BCF-63DA710EC65B}"/>
              </a:ext>
            </a:extLst>
          </p:cNvPr>
          <p:cNvSpPr txBox="1"/>
          <p:nvPr/>
        </p:nvSpPr>
        <p:spPr>
          <a:xfrm>
            <a:off x="999329" y="1924357"/>
            <a:ext cx="7522201" cy="664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8" lvl="1" algn="ctr">
              <a:lnSpc>
                <a:spcPts val="5519"/>
              </a:lnSpc>
            </a:pPr>
            <a:r>
              <a:rPr lang="en-US" sz="39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 this activity you will need:</a:t>
            </a:r>
          </a:p>
        </p:txBody>
      </p:sp>
      <p:pic>
        <p:nvPicPr>
          <p:cNvPr id="12" name="Picture 11" descr="A yellow school bus on the street&#10;&#10;AI-generated content may be incorrect.">
            <a:extLst>
              <a:ext uri="{FF2B5EF4-FFF2-40B4-BE49-F238E27FC236}">
                <a16:creationId xmlns:a16="http://schemas.microsoft.com/office/drawing/2014/main" id="{E905D151-EAD9-1AC2-2BA4-06C43C7266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0" t="14517" b="33693"/>
          <a:stretch>
            <a:fillRect/>
          </a:stretch>
        </p:blipFill>
        <p:spPr>
          <a:xfrm>
            <a:off x="9346860" y="-15600"/>
            <a:ext cx="8772511" cy="10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DA1B2B-AE3C-7FCD-F1DC-C68BFFCA1441}"/>
              </a:ext>
            </a:extLst>
          </p:cNvPr>
          <p:cNvSpPr txBox="1"/>
          <p:nvPr/>
        </p:nvSpPr>
        <p:spPr>
          <a:xfrm>
            <a:off x="15820789" y="9545445"/>
            <a:ext cx="3733800" cy="2075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CA" sz="2000" i="1" dirty="0">
                <a:solidFill>
                  <a:schemeClr val="bg1"/>
                </a:solidFill>
                <a:latin typeface="Calibri (MS)"/>
                <a:ea typeface="Calibri (MS)"/>
                <a:cs typeface="Calibri (MS)"/>
                <a:sym typeface="Calibri (MS)"/>
              </a:rPr>
              <a:t>Image from Canva</a:t>
            </a:r>
            <a:endParaRPr lang="en-CA" sz="2000" i="1" dirty="0">
              <a:solidFill>
                <a:schemeClr val="bg1"/>
              </a:solidFill>
            </a:endParaRPr>
          </a:p>
          <a:p>
            <a:pPr marL="431799" lvl="1" algn="l">
              <a:lnSpc>
                <a:spcPts val="5519"/>
              </a:lnSpc>
            </a:pPr>
            <a:endParaRPr lang="en-CA" sz="4000" i="1" dirty="0"/>
          </a:p>
          <a:p>
            <a:pPr marL="1364342" lvl="1" indent="-682171" algn="l">
              <a:lnSpc>
                <a:spcPts val="5519"/>
              </a:lnSpc>
            </a:pPr>
            <a:endParaRPr lang="en-US" sz="39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1106</Words>
  <Application>Microsoft Office PowerPoint</Application>
  <PresentationFormat>Custom</PresentationFormat>
  <Paragraphs>184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(MS)</vt:lpstr>
      <vt:lpstr>Calibri (MS) Bold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School Travel Safety Presentation For Grades 4-8</dc:title>
  <dc:creator>Laura Dueck</dc:creator>
  <cp:lastModifiedBy>Laura Dueck</cp:lastModifiedBy>
  <cp:revision>7</cp:revision>
  <dcterms:created xsi:type="dcterms:W3CDTF">2006-08-16T00:00:00Z</dcterms:created>
  <dcterms:modified xsi:type="dcterms:W3CDTF">2025-11-24T20:54:31Z</dcterms:modified>
  <dc:identifier>DAGjDWkP4sQ</dc:identifier>
</cp:coreProperties>
</file>